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" name="Shape 6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4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5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6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731520" y="110489"/>
            <a:ext cx="13167361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731520" y="1920239"/>
            <a:ext cx="13167361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7071359" y="7408545"/>
            <a:ext cx="3413761" cy="43815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ext 0"/>
          <p:cNvSpPr txBox="1"/>
          <p:nvPr/>
        </p:nvSpPr>
        <p:spPr>
          <a:xfrm>
            <a:off x="758309" y="2689383"/>
            <a:ext cx="7627381" cy="2831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600"/>
              </a:lnSpc>
              <a:defRPr sz="4400">
                <a:solidFill>
                  <a:srgbClr val="1F1E1E"/>
                </a:solidFill>
                <a:latin typeface="Sora Semi Bold"/>
                <a:ea typeface="Sora Semi Bold"/>
                <a:cs typeface="Sora Semi Bold"/>
                <a:sym typeface="Sora Semi Bold"/>
              </a:defRPr>
            </a:lvl1pPr>
          </a:lstStyle>
          <a:p>
            <a:pPr/>
            <a:r>
              <a:t>Мое приложение Календарь: Управляйте задачами легко и эффективно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720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ext 0"/>
          <p:cNvSpPr txBox="1"/>
          <p:nvPr/>
        </p:nvSpPr>
        <p:spPr>
          <a:xfrm>
            <a:off x="637818" y="501134"/>
            <a:ext cx="7868364" cy="1182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700"/>
              </a:lnSpc>
              <a:defRPr sz="3700">
                <a:solidFill>
                  <a:srgbClr val="1F1E1E"/>
                </a:solidFill>
                <a:latin typeface="Sora Semi Bold"/>
                <a:ea typeface="Sora Semi Bold"/>
                <a:cs typeface="Sora Semi Bold"/>
                <a:sym typeface="Sora Semi Bold"/>
              </a:defRPr>
            </a:lvl1pPr>
          </a:lstStyle>
          <a:p>
            <a:pPr/>
            <a:r>
              <a:t>Основные возможности приложения</a:t>
            </a:r>
          </a:p>
        </p:txBody>
      </p:sp>
      <p:pic>
        <p:nvPicPr>
          <p:cNvPr id="75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7817" y="1973341"/>
            <a:ext cx="455534" cy="455534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Text 1"/>
          <p:cNvSpPr txBox="1"/>
          <p:nvPr/>
        </p:nvSpPr>
        <p:spPr>
          <a:xfrm>
            <a:off x="637817" y="2656641"/>
            <a:ext cx="3813735" cy="286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>
                <a:solidFill>
                  <a:srgbClr val="3B3535"/>
                </a:solidFill>
                <a:latin typeface="Sora Semi Bold"/>
                <a:ea typeface="Sora Semi Bold"/>
                <a:cs typeface="Sora Semi Bold"/>
                <a:sym typeface="Sora Semi Bold"/>
              </a:defRPr>
            </a:lvl1pPr>
          </a:lstStyle>
          <a:p>
            <a:pPr/>
            <a:r>
              <a:t>Создание и редактирование задач</a:t>
            </a:r>
          </a:p>
        </p:txBody>
      </p:sp>
      <p:sp>
        <p:nvSpPr>
          <p:cNvPr id="77" name="Text 2"/>
          <p:cNvSpPr txBox="1"/>
          <p:nvPr/>
        </p:nvSpPr>
        <p:spPr>
          <a:xfrm>
            <a:off x="637818" y="3065621"/>
            <a:ext cx="7868364" cy="543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</a:lstStyle>
          <a:p>
            <a:pPr/>
            <a:r>
              <a:t>Гибкие параметры настройки для каждой задачи, позволяющие детально спланировать любое событие.</a:t>
            </a:r>
          </a:p>
        </p:txBody>
      </p:sp>
      <p:pic>
        <p:nvPicPr>
          <p:cNvPr id="78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7817" y="4013239"/>
            <a:ext cx="455534" cy="455534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Text 3"/>
          <p:cNvSpPr txBox="1"/>
          <p:nvPr/>
        </p:nvSpPr>
        <p:spPr>
          <a:xfrm>
            <a:off x="637817" y="4696538"/>
            <a:ext cx="3256410" cy="286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>
                <a:solidFill>
                  <a:srgbClr val="3B3535"/>
                </a:solidFill>
                <a:latin typeface="Sora Semi Bold"/>
                <a:ea typeface="Sora Semi Bold"/>
                <a:cs typeface="Sora Semi Bold"/>
                <a:sym typeface="Sora Semi Bold"/>
              </a:defRPr>
            </a:lvl1pPr>
          </a:lstStyle>
          <a:p>
            <a:pPr/>
            <a:r>
              <a:t>Просмотр предстоящих задач</a:t>
            </a:r>
          </a:p>
        </p:txBody>
      </p:sp>
      <p:sp>
        <p:nvSpPr>
          <p:cNvPr id="80" name="Text 4"/>
          <p:cNvSpPr txBox="1"/>
          <p:nvPr/>
        </p:nvSpPr>
        <p:spPr>
          <a:xfrm>
            <a:off x="637818" y="5105518"/>
            <a:ext cx="7868364" cy="543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</a:lstStyle>
          <a:p>
            <a:pPr/>
            <a:r>
              <a:t>Удобный обзор задач на ближайшее время для эффективного планирования вашего дня и недели.</a:t>
            </a:r>
          </a:p>
        </p:txBody>
      </p:sp>
      <p:pic>
        <p:nvPicPr>
          <p:cNvPr id="81" name="Image 3" descr="Imag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7817" y="6053137"/>
            <a:ext cx="455534" cy="455534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Text 5"/>
          <p:cNvSpPr txBox="1"/>
          <p:nvPr/>
        </p:nvSpPr>
        <p:spPr>
          <a:xfrm>
            <a:off x="637817" y="6736436"/>
            <a:ext cx="3619067" cy="286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>
                <a:solidFill>
                  <a:srgbClr val="3B3535"/>
                </a:solidFill>
                <a:latin typeface="Sora Semi Bold"/>
                <a:ea typeface="Sora Semi Bold"/>
                <a:cs typeface="Sora Semi Bold"/>
                <a:sym typeface="Sora Semi Bold"/>
              </a:defRPr>
            </a:lvl1pPr>
          </a:lstStyle>
          <a:p>
            <a:pPr/>
            <a:r>
              <a:t>Отметка выполнения и удаление</a:t>
            </a:r>
          </a:p>
        </p:txBody>
      </p:sp>
      <p:sp>
        <p:nvSpPr>
          <p:cNvPr id="83" name="Text 6"/>
          <p:cNvSpPr txBox="1"/>
          <p:nvPr/>
        </p:nvSpPr>
        <p:spPr>
          <a:xfrm>
            <a:off x="637818" y="7145417"/>
            <a:ext cx="7868364" cy="543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</a:lstStyle>
          <a:p>
            <a:pPr/>
            <a:r>
              <a:t>Легкое управление статусом задач: отмечайте выполненные задачи и удаляйте ненужные одним касанием.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ext 0"/>
          <p:cNvSpPr txBox="1"/>
          <p:nvPr/>
        </p:nvSpPr>
        <p:spPr>
          <a:xfrm>
            <a:off x="580192" y="770929"/>
            <a:ext cx="4859909" cy="526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200"/>
              </a:lnSpc>
              <a:defRPr sz="3400">
                <a:solidFill>
                  <a:srgbClr val="1F1E1E"/>
                </a:solidFill>
                <a:latin typeface="Sora Semi Bold"/>
                <a:ea typeface="Sora Semi Bold"/>
                <a:cs typeface="Sora Semi Bold"/>
                <a:sym typeface="Sora Semi Bold"/>
              </a:defRPr>
            </a:lvl1pPr>
          </a:lstStyle>
          <a:p>
            <a:pPr/>
            <a:r>
              <a:t>Технологии разработки</a:t>
            </a:r>
          </a:p>
        </p:txBody>
      </p:sp>
      <p:sp>
        <p:nvSpPr>
          <p:cNvPr id="87" name="Text 1"/>
          <p:cNvSpPr txBox="1"/>
          <p:nvPr/>
        </p:nvSpPr>
        <p:spPr>
          <a:xfrm>
            <a:off x="580191" y="1714143"/>
            <a:ext cx="4628438" cy="1003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000"/>
              </a:lnSpc>
              <a:defRPr sz="13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</a:lstStyle>
          <a:p>
            <a:pPr/>
            <a:r>
              <a:t>Наше приложение разработано с использованием современных и надежных технологий, обеспечивающих высокую производительность, безопасность и удобство использования.</a:t>
            </a:r>
          </a:p>
        </p:txBody>
      </p:sp>
      <p:sp>
        <p:nvSpPr>
          <p:cNvPr id="88" name="Text 2"/>
          <p:cNvSpPr txBox="1"/>
          <p:nvPr/>
        </p:nvSpPr>
        <p:spPr>
          <a:xfrm>
            <a:off x="580191" y="2924412"/>
            <a:ext cx="4628438" cy="749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000"/>
              </a:lnSpc>
              <a:buSzPct val="100000"/>
              <a:buChar char="•"/>
              <a:defRPr b="1" sz="13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defRPr>
            </a:pPr>
            <a:r>
              <a:t>PostgreSQL</a:t>
            </a:r>
            <a:r>
              <a:rPr b="0"/>
              <a:t> – надежная и масштабируемая реляционная база данных для безопасного хранения всех ваших задач.</a:t>
            </a:r>
          </a:p>
        </p:txBody>
      </p:sp>
      <p:sp>
        <p:nvSpPr>
          <p:cNvPr id="89" name="Text 3"/>
          <p:cNvSpPr txBox="1"/>
          <p:nvPr/>
        </p:nvSpPr>
        <p:spPr>
          <a:xfrm>
            <a:off x="580191" y="3778210"/>
            <a:ext cx="4628438" cy="74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000"/>
              </a:lnSpc>
              <a:buSzPct val="100000"/>
              <a:buChar char="•"/>
              <a:defRPr b="1" sz="13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defRPr>
            </a:pPr>
            <a:r>
              <a:t>asyncpg</a:t>
            </a:r>
            <a:r>
              <a:rPr b="0"/>
              <a:t> – высокопроизводительный асинхронный драйвер, обеспечивающий быстрое и эффективное взаимодействие с базой данных PostgreSQL.</a:t>
            </a:r>
          </a:p>
        </p:txBody>
      </p:sp>
      <p:sp>
        <p:nvSpPr>
          <p:cNvPr id="90" name="Text 4"/>
          <p:cNvSpPr txBox="1"/>
          <p:nvPr/>
        </p:nvSpPr>
        <p:spPr>
          <a:xfrm>
            <a:off x="580191" y="4632007"/>
            <a:ext cx="4628438" cy="1003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000"/>
              </a:lnSpc>
              <a:buSzPct val="100000"/>
              <a:buChar char="•"/>
              <a:defRPr b="1" sz="13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defRPr>
            </a:pPr>
            <a:r>
              <a:t>PyQt6</a:t>
            </a:r>
            <a:r>
              <a:rPr b="0"/>
              <a:t> – мощный фреймворк для создания кроссплатформенного пользовательского интерфейса, гарантирующий отзывчивость и интуитивность.</a:t>
            </a:r>
          </a:p>
        </p:txBody>
      </p:sp>
      <p:sp>
        <p:nvSpPr>
          <p:cNvPr id="91" name="Text 5"/>
          <p:cNvSpPr txBox="1"/>
          <p:nvPr/>
        </p:nvSpPr>
        <p:spPr>
          <a:xfrm>
            <a:off x="580191" y="5751076"/>
            <a:ext cx="4628438" cy="74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000"/>
              </a:lnSpc>
              <a:buSzPct val="100000"/>
              <a:buChar char="•"/>
              <a:defRPr b="1" sz="13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defRPr>
            </a:pPr>
            <a:r>
              <a:t>PyInstaller</a:t>
            </a:r>
            <a:r>
              <a:rPr b="0"/>
              <a:t> – инструмент для упаковки приложения в автономные исполняемые файлы, облегчающий распространение и установку.</a:t>
            </a:r>
          </a:p>
        </p:txBody>
      </p:sp>
      <p:sp>
        <p:nvSpPr>
          <p:cNvPr id="92" name="Text 6"/>
          <p:cNvSpPr txBox="1"/>
          <p:nvPr/>
        </p:nvSpPr>
        <p:spPr>
          <a:xfrm>
            <a:off x="580191" y="6604872"/>
            <a:ext cx="4628438" cy="749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000"/>
              </a:lnSpc>
              <a:buSzPct val="100000"/>
              <a:buChar char="•"/>
              <a:defRPr b="1" sz="13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defRPr>
            </a:pPr>
            <a:r>
              <a:t>python-dotenv</a:t>
            </a:r>
            <a:r>
              <a:rPr b="0"/>
              <a:t> – библиотека для управления переменными окружения, позволяющая безопасно конфигурировать приложение.</a:t>
            </a:r>
          </a:p>
        </p:txBody>
      </p:sp>
      <p:pic>
        <p:nvPicPr>
          <p:cNvPr id="93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20582" y="1751408"/>
            <a:ext cx="2950846" cy="29508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Text 0"/>
          <p:cNvSpPr txBox="1"/>
          <p:nvPr/>
        </p:nvSpPr>
        <p:spPr>
          <a:xfrm>
            <a:off x="669130" y="703420"/>
            <a:ext cx="7805740" cy="1234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900"/>
              </a:lnSpc>
              <a:defRPr sz="3900">
                <a:solidFill>
                  <a:srgbClr val="1F1E1E"/>
                </a:solidFill>
                <a:latin typeface="Sora Semi Bold"/>
                <a:ea typeface="Sora Semi Bold"/>
                <a:cs typeface="Sora Semi Bold"/>
                <a:sym typeface="Sora Semi Bold"/>
              </a:defRPr>
            </a:lvl1pPr>
          </a:lstStyle>
          <a:p>
            <a:pPr/>
            <a:r>
              <a:t>Экспорт данных в CSV: удобство и совместимость</a:t>
            </a:r>
          </a:p>
        </p:txBody>
      </p:sp>
      <p:sp>
        <p:nvSpPr>
          <p:cNvPr id="97" name="Shape 1"/>
          <p:cNvSpPr/>
          <p:nvPr/>
        </p:nvSpPr>
        <p:spPr>
          <a:xfrm>
            <a:off x="669131" y="2247900"/>
            <a:ext cx="3807263" cy="2386371"/>
          </a:xfrm>
          <a:prstGeom prst="roundRect">
            <a:avLst>
              <a:gd name="adj" fmla="val 4598"/>
            </a:avLst>
          </a:prstGeom>
          <a:solidFill>
            <a:srgbClr val="FFFFFF"/>
          </a:solidFill>
          <a:ln w="22860">
            <a:solidFill>
              <a:srgbClr val="DFB8B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8" name="Shape 2"/>
          <p:cNvSpPr/>
          <p:nvPr/>
        </p:nvSpPr>
        <p:spPr>
          <a:xfrm>
            <a:off x="646271" y="2247900"/>
            <a:ext cx="91441" cy="2386371"/>
          </a:xfrm>
          <a:prstGeom prst="roundRect">
            <a:avLst>
              <a:gd name="adj" fmla="val 50000"/>
            </a:avLst>
          </a:prstGeom>
          <a:solidFill>
            <a:srgbClr val="DA1B2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9" name="Text 3"/>
          <p:cNvSpPr txBox="1"/>
          <p:nvPr/>
        </p:nvSpPr>
        <p:spPr>
          <a:xfrm>
            <a:off x="951666" y="2461854"/>
            <a:ext cx="2555306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3B3535"/>
                </a:solidFill>
                <a:latin typeface="Sora Semi Bold"/>
                <a:ea typeface="Sora Semi Bold"/>
                <a:cs typeface="Sora Semi Bold"/>
                <a:sym typeface="Sora Semi Bold"/>
              </a:defRPr>
            </a:lvl1pPr>
          </a:lstStyle>
          <a:p>
            <a:pPr/>
            <a:r>
              <a:t>Гибкий экспорт в CSV</a:t>
            </a:r>
          </a:p>
        </p:txBody>
      </p:sp>
      <p:sp>
        <p:nvSpPr>
          <p:cNvPr id="100" name="Text 4"/>
          <p:cNvSpPr txBox="1"/>
          <p:nvPr/>
        </p:nvSpPr>
        <p:spPr>
          <a:xfrm>
            <a:off x="951666" y="2890957"/>
            <a:ext cx="3310773" cy="120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400"/>
              </a:lnSpc>
              <a:defRPr sz="15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defRPr>
            </a:pPr>
            <a:r>
              <a:t>Выгружайте все ваши задачи в универсальный формат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.csv</a:t>
            </a:r>
            <a:r>
              <a:t> для удобного анализа и создания резервных копий.</a:t>
            </a:r>
          </a:p>
        </p:txBody>
      </p:sp>
      <p:sp>
        <p:nvSpPr>
          <p:cNvPr id="101" name="Shape 5"/>
          <p:cNvSpPr/>
          <p:nvPr/>
        </p:nvSpPr>
        <p:spPr>
          <a:xfrm>
            <a:off x="4667487" y="2247900"/>
            <a:ext cx="3807383" cy="2386371"/>
          </a:xfrm>
          <a:prstGeom prst="roundRect">
            <a:avLst>
              <a:gd name="adj" fmla="val 4598"/>
            </a:avLst>
          </a:prstGeom>
          <a:solidFill>
            <a:srgbClr val="FFFFFF"/>
          </a:solidFill>
          <a:ln w="22860">
            <a:solidFill>
              <a:srgbClr val="DFB8B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2" name="Shape 6"/>
          <p:cNvSpPr/>
          <p:nvPr/>
        </p:nvSpPr>
        <p:spPr>
          <a:xfrm>
            <a:off x="4644628" y="2247900"/>
            <a:ext cx="91441" cy="2386371"/>
          </a:xfrm>
          <a:prstGeom prst="roundRect">
            <a:avLst>
              <a:gd name="adj" fmla="val 50000"/>
            </a:avLst>
          </a:prstGeom>
          <a:solidFill>
            <a:srgbClr val="DA1B2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3" name="Text 7"/>
          <p:cNvSpPr txBox="1"/>
          <p:nvPr/>
        </p:nvSpPr>
        <p:spPr>
          <a:xfrm>
            <a:off x="4950023" y="2461854"/>
            <a:ext cx="2650623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3B3535"/>
                </a:solidFill>
                <a:latin typeface="Sora Semi Bold"/>
                <a:ea typeface="Sora Semi Bold"/>
                <a:cs typeface="Sora Semi Bold"/>
                <a:sym typeface="Sora Semi Bold"/>
              </a:defRPr>
            </a:lvl1pPr>
          </a:lstStyle>
          <a:p>
            <a:pPr/>
            <a:r>
              <a:t>Полная совместимость</a:t>
            </a:r>
          </a:p>
        </p:txBody>
      </p:sp>
      <p:sp>
        <p:nvSpPr>
          <p:cNvPr id="104" name="Text 8"/>
          <p:cNvSpPr txBox="1"/>
          <p:nvPr/>
        </p:nvSpPr>
        <p:spPr>
          <a:xfrm>
            <a:off x="4950022" y="2890957"/>
            <a:ext cx="3310892" cy="150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400"/>
              </a:lnSpc>
              <a:defRPr sz="15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defRPr>
            </a:pPr>
            <a:r>
              <a:t>Легко импортируйте данные в популярные программы, такие как </a:t>
            </a:r>
            <a:r>
              <a:rPr b="1"/>
              <a:t>Microsoft Excel</a:t>
            </a:r>
            <a:r>
              <a:t>, </a:t>
            </a:r>
            <a:r>
              <a:rPr b="1"/>
              <a:t>Google Таблицы</a:t>
            </a:r>
            <a:r>
              <a:t>, </a:t>
            </a:r>
            <a:r>
              <a:rPr b="1"/>
              <a:t>Asana</a:t>
            </a:r>
            <a:r>
              <a:t> и другие системы управления.</a:t>
            </a:r>
          </a:p>
        </p:txBody>
      </p:sp>
      <p:sp>
        <p:nvSpPr>
          <p:cNvPr id="105" name="Shape 9"/>
          <p:cNvSpPr/>
          <p:nvPr/>
        </p:nvSpPr>
        <p:spPr>
          <a:xfrm>
            <a:off x="669131" y="4825365"/>
            <a:ext cx="3807263" cy="2700815"/>
          </a:xfrm>
          <a:prstGeom prst="roundRect">
            <a:avLst>
              <a:gd name="adj" fmla="val 4063"/>
            </a:avLst>
          </a:prstGeom>
          <a:solidFill>
            <a:srgbClr val="FFFFFF"/>
          </a:solidFill>
          <a:ln w="22860">
            <a:solidFill>
              <a:srgbClr val="DFB8B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6" name="Shape 10"/>
          <p:cNvSpPr/>
          <p:nvPr/>
        </p:nvSpPr>
        <p:spPr>
          <a:xfrm>
            <a:off x="646271" y="4825365"/>
            <a:ext cx="91441" cy="2700815"/>
          </a:xfrm>
          <a:prstGeom prst="roundRect">
            <a:avLst>
              <a:gd name="adj" fmla="val 50000"/>
            </a:avLst>
          </a:prstGeom>
          <a:solidFill>
            <a:srgbClr val="DA1B2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7" name="Text 11"/>
          <p:cNvSpPr txBox="1"/>
          <p:nvPr/>
        </p:nvSpPr>
        <p:spPr>
          <a:xfrm>
            <a:off x="951666" y="5039319"/>
            <a:ext cx="3310773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3B3535"/>
                </a:solidFill>
                <a:latin typeface="Sora Semi Bold"/>
                <a:ea typeface="Sora Semi Bold"/>
                <a:cs typeface="Sora Semi Bold"/>
                <a:sym typeface="Sora Semi Bold"/>
              </a:defRPr>
            </a:lvl1pPr>
          </a:lstStyle>
          <a:p>
            <a:pPr/>
            <a:r>
              <a:t>Расширенные возможности</a:t>
            </a:r>
          </a:p>
        </p:txBody>
      </p:sp>
      <p:sp>
        <p:nvSpPr>
          <p:cNvPr id="108" name="Text 12"/>
          <p:cNvSpPr txBox="1"/>
          <p:nvPr/>
        </p:nvSpPr>
        <p:spPr>
          <a:xfrm>
            <a:off x="951666" y="5782866"/>
            <a:ext cx="3310773" cy="150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</a:lstStyle>
          <a:p>
            <a:pPr/>
            <a:r>
              <a:t>Используйте экспортированные данные для составления детализированных отчетов, обмена информацией и интеграции с другими сервисами.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Text 0"/>
          <p:cNvSpPr txBox="1"/>
          <p:nvPr/>
        </p:nvSpPr>
        <p:spPr>
          <a:xfrm>
            <a:off x="637460" y="801171"/>
            <a:ext cx="7869081" cy="1182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700"/>
              </a:lnSpc>
              <a:defRPr sz="3700">
                <a:solidFill>
                  <a:srgbClr val="1F1E1E"/>
                </a:solidFill>
                <a:latin typeface="Sora Semi Bold"/>
                <a:ea typeface="Sora Semi Bold"/>
                <a:cs typeface="Sora Semi Bold"/>
                <a:sym typeface="Sora Semi Bold"/>
              </a:defRPr>
            </a:lvl1pPr>
          </a:lstStyle>
          <a:p>
            <a:pPr/>
            <a:r>
              <a:t>Итог: Ваш надежный помощник в планировании</a:t>
            </a:r>
          </a:p>
        </p:txBody>
      </p:sp>
      <p:sp>
        <p:nvSpPr>
          <p:cNvPr id="112" name="Shape 1"/>
          <p:cNvSpPr/>
          <p:nvPr/>
        </p:nvSpPr>
        <p:spPr>
          <a:xfrm>
            <a:off x="637460" y="2272545"/>
            <a:ext cx="7869081" cy="1079541"/>
          </a:xfrm>
          <a:prstGeom prst="roundRect">
            <a:avLst>
              <a:gd name="adj" fmla="val 40496"/>
            </a:avLst>
          </a:prstGeom>
          <a:solidFill>
            <a:srgbClr val="F9D2D6"/>
          </a:solidFill>
          <a:ln w="7620">
            <a:solidFill>
              <a:srgbClr val="DFB8B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3" name="Text 2"/>
          <p:cNvSpPr txBox="1"/>
          <p:nvPr/>
        </p:nvSpPr>
        <p:spPr>
          <a:xfrm>
            <a:off x="827126" y="2462213"/>
            <a:ext cx="3334322" cy="286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>
                <a:solidFill>
                  <a:srgbClr val="3B3535"/>
                </a:solidFill>
                <a:latin typeface="Sora Semi Bold"/>
                <a:ea typeface="Sora Semi Bold"/>
                <a:cs typeface="Sora Semi Bold"/>
                <a:sym typeface="Sora Semi Bold"/>
              </a:defRPr>
            </a:lvl1pPr>
          </a:lstStyle>
          <a:p>
            <a:pPr/>
            <a:r>
              <a:t>Простота и функциональность</a:t>
            </a:r>
          </a:p>
        </p:txBody>
      </p:sp>
      <p:sp>
        <p:nvSpPr>
          <p:cNvPr id="114" name="Text 3"/>
          <p:cNvSpPr txBox="1"/>
          <p:nvPr/>
        </p:nvSpPr>
        <p:spPr>
          <a:xfrm>
            <a:off x="827127" y="2870954"/>
            <a:ext cx="6944036" cy="264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</a:lstStyle>
          <a:p>
            <a:pPr/>
            <a:r>
              <a:t>Интуитивно понятный интерфейс и мощный набор функций в одном приложении.</a:t>
            </a:r>
          </a:p>
        </p:txBody>
      </p:sp>
      <p:sp>
        <p:nvSpPr>
          <p:cNvPr id="115" name="Shape 4"/>
          <p:cNvSpPr/>
          <p:nvPr/>
        </p:nvSpPr>
        <p:spPr>
          <a:xfrm>
            <a:off x="637460" y="3534131"/>
            <a:ext cx="7869081" cy="1079541"/>
          </a:xfrm>
          <a:prstGeom prst="roundRect">
            <a:avLst>
              <a:gd name="adj" fmla="val 40496"/>
            </a:avLst>
          </a:prstGeom>
          <a:solidFill>
            <a:srgbClr val="F9D2D6"/>
          </a:solidFill>
          <a:ln w="7620">
            <a:solidFill>
              <a:srgbClr val="DFB8B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6" name="Text 5"/>
          <p:cNvSpPr txBox="1"/>
          <p:nvPr/>
        </p:nvSpPr>
        <p:spPr>
          <a:xfrm>
            <a:off x="827126" y="3723799"/>
            <a:ext cx="2115085" cy="286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>
                <a:solidFill>
                  <a:srgbClr val="3B3535"/>
                </a:solidFill>
                <a:latin typeface="Sora Semi Bold"/>
                <a:ea typeface="Sora Semi Bold"/>
                <a:cs typeface="Sora Semi Bold"/>
                <a:sym typeface="Sora Semi Bold"/>
              </a:defRPr>
            </a:lvl1pPr>
          </a:lstStyle>
          <a:p>
            <a:pPr/>
            <a:r>
              <a:t>Масштабируемость</a:t>
            </a:r>
          </a:p>
        </p:txBody>
      </p:sp>
      <p:sp>
        <p:nvSpPr>
          <p:cNvPr id="117" name="Text 6"/>
          <p:cNvSpPr txBox="1"/>
          <p:nvPr/>
        </p:nvSpPr>
        <p:spPr>
          <a:xfrm>
            <a:off x="827127" y="4132539"/>
            <a:ext cx="6807647" cy="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</a:lstStyle>
          <a:p>
            <a:pPr/>
            <a:r>
              <a:t>Приложение легко справляется с любым объемом задач, от личных до рабочих.</a:t>
            </a:r>
          </a:p>
        </p:txBody>
      </p:sp>
      <p:sp>
        <p:nvSpPr>
          <p:cNvPr id="118" name="Shape 7"/>
          <p:cNvSpPr/>
          <p:nvPr/>
        </p:nvSpPr>
        <p:spPr>
          <a:xfrm>
            <a:off x="637460" y="4795718"/>
            <a:ext cx="7869081" cy="1371006"/>
          </a:xfrm>
          <a:prstGeom prst="roundRect">
            <a:avLst>
              <a:gd name="adj" fmla="val 31887"/>
            </a:avLst>
          </a:prstGeom>
          <a:solidFill>
            <a:srgbClr val="F9D2D6"/>
          </a:solidFill>
          <a:ln w="7620">
            <a:solidFill>
              <a:srgbClr val="DFB8B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9" name="Text 8"/>
          <p:cNvSpPr txBox="1"/>
          <p:nvPr/>
        </p:nvSpPr>
        <p:spPr>
          <a:xfrm>
            <a:off x="827126" y="4985384"/>
            <a:ext cx="1849873" cy="286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>
                <a:solidFill>
                  <a:srgbClr val="3B3535"/>
                </a:solidFill>
                <a:latin typeface="Sora Semi Bold"/>
                <a:ea typeface="Sora Semi Bold"/>
                <a:cs typeface="Sora Semi Bold"/>
                <a:sym typeface="Sora Semi Bold"/>
              </a:defRPr>
            </a:lvl1pPr>
          </a:lstStyle>
          <a:p>
            <a:pPr/>
            <a:r>
              <a:t>Гибкость данных</a:t>
            </a:r>
          </a:p>
        </p:txBody>
      </p:sp>
      <p:sp>
        <p:nvSpPr>
          <p:cNvPr id="120" name="Text 9"/>
          <p:cNvSpPr txBox="1"/>
          <p:nvPr/>
        </p:nvSpPr>
        <p:spPr>
          <a:xfrm>
            <a:off x="827127" y="5394126"/>
            <a:ext cx="7489746" cy="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</a:lstStyle>
          <a:p>
            <a:pPr/>
            <a:r>
              <a:t>Возможность экспорта в CSV открывает новые горизонты для работы с информацией.</a:t>
            </a:r>
          </a:p>
        </p:txBody>
      </p:sp>
      <p:sp>
        <p:nvSpPr>
          <p:cNvPr id="121" name="Shape 10"/>
          <p:cNvSpPr/>
          <p:nvPr/>
        </p:nvSpPr>
        <p:spPr>
          <a:xfrm>
            <a:off x="637460" y="6348769"/>
            <a:ext cx="7869081" cy="1079541"/>
          </a:xfrm>
          <a:prstGeom prst="roundRect">
            <a:avLst>
              <a:gd name="adj" fmla="val 40496"/>
            </a:avLst>
          </a:prstGeom>
          <a:solidFill>
            <a:srgbClr val="F9D2D6"/>
          </a:solidFill>
          <a:ln w="7620">
            <a:solidFill>
              <a:srgbClr val="DFB8B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2" name="Text 11"/>
          <p:cNvSpPr txBox="1"/>
          <p:nvPr/>
        </p:nvSpPr>
        <p:spPr>
          <a:xfrm>
            <a:off x="827126" y="6538435"/>
            <a:ext cx="4024364" cy="286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>
                <a:solidFill>
                  <a:srgbClr val="3B3535"/>
                </a:solidFill>
                <a:latin typeface="Sora Semi Bold"/>
                <a:ea typeface="Sora Semi Bold"/>
                <a:cs typeface="Sora Semi Bold"/>
                <a:sym typeface="Sora Semi Bold"/>
              </a:defRPr>
            </a:lvl1pPr>
          </a:lstStyle>
          <a:p>
            <a:pPr/>
            <a:r>
              <a:t>Эффективное управление временем</a:t>
            </a:r>
          </a:p>
        </p:txBody>
      </p:sp>
      <p:sp>
        <p:nvSpPr>
          <p:cNvPr id="123" name="Text 12"/>
          <p:cNvSpPr txBox="1"/>
          <p:nvPr/>
        </p:nvSpPr>
        <p:spPr>
          <a:xfrm>
            <a:off x="827127" y="6947178"/>
            <a:ext cx="6884132" cy="264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</a:lstStyle>
          <a:p>
            <a:pPr/>
            <a:r>
              <a:t>Начните продуктивно планировать и управлять своим расписанием уже сегодня!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